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417" r:id="rId4"/>
    <p:sldMasterId id="2147484578" r:id="rId5"/>
    <p:sldMasterId id="2147484595" r:id="rId6"/>
    <p:sldMasterId id="2147484612" r:id="rId7"/>
    <p:sldMasterId id="2147484629" r:id="rId8"/>
    <p:sldMasterId id="2147484646" r:id="rId9"/>
    <p:sldMasterId id="2147484663" r:id="rId10"/>
    <p:sldMasterId id="2147484680" r:id="rId11"/>
  </p:sldMasterIdLst>
  <p:notesMasterIdLst>
    <p:notesMasterId r:id="rId21"/>
  </p:notesMasterIdLst>
  <p:handoutMasterIdLst>
    <p:handoutMasterId r:id="rId22"/>
  </p:handoutMasterIdLst>
  <p:sldIdLst>
    <p:sldId id="266" r:id="rId12"/>
    <p:sldId id="471" r:id="rId13"/>
    <p:sldId id="472" r:id="rId14"/>
    <p:sldId id="461" r:id="rId15"/>
    <p:sldId id="469" r:id="rId16"/>
    <p:sldId id="470" r:id="rId17"/>
    <p:sldId id="468" r:id="rId18"/>
    <p:sldId id="268" r:id="rId19"/>
    <p:sldId id="26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C3ED7BA9-A00E-4D92-BFE2-AC102CF843D9}">
          <p14:sldIdLst>
            <p14:sldId id="266"/>
            <p14:sldId id="471"/>
            <p14:sldId id="472"/>
            <p14:sldId id="461"/>
            <p14:sldId id="469"/>
            <p14:sldId id="470"/>
            <p14:sldId id="468"/>
          </p14:sldIdLst>
        </p14:section>
        <p14:section name="Namnlöst avsnitt" id="{780EC4CA-4571-4CD8-AAEF-46257C026687}">
          <p14:sldIdLst>
            <p14:sldId id="268"/>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564"/>
    <a:srgbClr val="0077BC"/>
    <a:srgbClr val="D53878"/>
    <a:srgbClr val="008391"/>
    <a:srgbClr val="FBF2B4"/>
    <a:srgbClr val="F0CD50"/>
    <a:srgbClr val="4675B7"/>
    <a:srgbClr val="DBD1E6"/>
    <a:srgbClr val="D2D8DB"/>
    <a:srgbClr val="CBE2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66802" autoAdjust="0"/>
  </p:normalViewPr>
  <p:slideViewPr>
    <p:cSldViewPr snapToGrid="0">
      <p:cViewPr varScale="1">
        <p:scale>
          <a:sx n="44" d="100"/>
          <a:sy n="44" d="100"/>
        </p:scale>
        <p:origin x="1772" y="2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6" d="100"/>
          <a:sy n="96" d="100"/>
        </p:scale>
        <p:origin x="3573" y="4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E6693D-45F9-4551-B172-6F0E8889C072}" type="datetime1">
              <a:rPr lang="sv-SE" smtClean="0"/>
              <a:t>2023-12-21</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227DC2-ECB9-4CC5-9289-199C6A22173F}" type="datetime1">
              <a:rPr lang="sv-SE" smtClean="0"/>
              <a:t>2023-12-21</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Detta bildspel är främst till dig som chef vad du ska tänka när du arbetar med resultat och analys av medarbetarenkäten</a:t>
            </a:r>
          </a:p>
        </p:txBody>
      </p:sp>
      <p:sp>
        <p:nvSpPr>
          <p:cNvPr id="4" name="Platshållare för datum 3"/>
          <p:cNvSpPr>
            <a:spLocks noGrp="1"/>
          </p:cNvSpPr>
          <p:nvPr>
            <p:ph type="dt" idx="1"/>
          </p:nvPr>
        </p:nvSpPr>
        <p:spPr/>
        <p:txBody>
          <a:bodyPr/>
          <a:lstStyle/>
          <a:p>
            <a:fld id="{85227DC2-ECB9-4CC5-9289-199C6A22173F}" type="datetime1">
              <a:rPr lang="sv-SE" smtClean="0"/>
              <a:t>2023-12-21</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a:t>
            </a:fld>
            <a:endParaRPr lang="sv-SE"/>
          </a:p>
        </p:txBody>
      </p:sp>
    </p:spTree>
    <p:extLst>
      <p:ext uri="{BB962C8B-B14F-4D97-AF65-F5344CB8AC3E}">
        <p14:creationId xmlns:p14="http://schemas.microsoft.com/office/powerpoint/2010/main" val="3712568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Först går du som chef själv igenom resultatet av medarbetarenkäten och analyserar detta. </a:t>
            </a:r>
          </a:p>
        </p:txBody>
      </p:sp>
      <p:sp>
        <p:nvSpPr>
          <p:cNvPr id="4" name="Platshållare för datum 3"/>
          <p:cNvSpPr>
            <a:spLocks noGrp="1"/>
          </p:cNvSpPr>
          <p:nvPr>
            <p:ph type="dt" idx="1"/>
          </p:nvPr>
        </p:nvSpPr>
        <p:spPr/>
        <p:txBody>
          <a:bodyPr/>
          <a:lstStyle/>
          <a:p>
            <a:fld id="{85227DC2-ECB9-4CC5-9289-199C6A22173F}" type="datetime1">
              <a:rPr lang="sv-SE" smtClean="0"/>
              <a:t>2023-12-21</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2</a:t>
            </a:fld>
            <a:endParaRPr lang="sv-SE"/>
          </a:p>
        </p:txBody>
      </p:sp>
    </p:spTree>
    <p:extLst>
      <p:ext uri="{BB962C8B-B14F-4D97-AF65-F5344CB8AC3E}">
        <p14:creationId xmlns:p14="http://schemas.microsoft.com/office/powerpoint/2010/main" val="2893225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cs typeface="Calibri"/>
              </a:rPr>
              <a:t>Från</a:t>
            </a:r>
            <a:r>
              <a:rPr lang="en-US" dirty="0">
                <a:cs typeface="Calibri"/>
              </a:rPr>
              <a:t> </a:t>
            </a:r>
            <a:r>
              <a:rPr lang="en-US" dirty="0" err="1">
                <a:cs typeface="Calibri"/>
              </a:rPr>
              <a:t>denna</a:t>
            </a:r>
            <a:r>
              <a:rPr lang="en-US" dirty="0">
                <a:cs typeface="Calibri"/>
              </a:rPr>
              <a:t> </a:t>
            </a:r>
            <a:r>
              <a:rPr lang="en-US" dirty="0" err="1">
                <a:cs typeface="Calibri"/>
              </a:rPr>
              <a:t>sida</a:t>
            </a:r>
            <a:r>
              <a:rPr lang="en-US" dirty="0">
                <a:cs typeface="Calibri"/>
              </a:rPr>
              <a:t> </a:t>
            </a:r>
            <a:r>
              <a:rPr lang="en-US" dirty="0" err="1">
                <a:cs typeface="Calibri"/>
              </a:rPr>
              <a:t>kan</a:t>
            </a:r>
            <a:r>
              <a:rPr lang="en-US" dirty="0">
                <a:cs typeface="Calibri"/>
              </a:rPr>
              <a:t> </a:t>
            </a:r>
            <a:r>
              <a:rPr lang="en-US" dirty="0" err="1">
                <a:cs typeface="Calibri"/>
              </a:rPr>
              <a:t>ni</a:t>
            </a:r>
            <a:r>
              <a:rPr lang="en-US" dirty="0">
                <a:cs typeface="Calibri"/>
              </a:rPr>
              <a:t> visa </a:t>
            </a:r>
            <a:r>
              <a:rPr lang="en-US" dirty="0" err="1">
                <a:cs typeface="Calibri"/>
              </a:rPr>
              <a:t>detta</a:t>
            </a:r>
            <a:r>
              <a:rPr lang="en-US" dirty="0">
                <a:cs typeface="Calibri"/>
              </a:rPr>
              <a:t> </a:t>
            </a:r>
            <a:r>
              <a:rPr lang="en-US" dirty="0" err="1">
                <a:cs typeface="Calibri"/>
              </a:rPr>
              <a:t>bildspel</a:t>
            </a:r>
            <a:r>
              <a:rPr lang="en-US" dirty="0">
                <a:cs typeface="Calibri"/>
              </a:rPr>
              <a:t> till </a:t>
            </a:r>
            <a:r>
              <a:rPr lang="en-US" dirty="0" err="1">
                <a:cs typeface="Calibri"/>
              </a:rPr>
              <a:t>medarbetare</a:t>
            </a:r>
            <a:r>
              <a:rPr lang="en-US" dirty="0">
                <a:cs typeface="Calibri"/>
              </a:rPr>
              <a:t>. </a:t>
            </a:r>
          </a:p>
        </p:txBody>
      </p:sp>
      <p:sp>
        <p:nvSpPr>
          <p:cNvPr id="4" name="Platshållare för datum 3"/>
          <p:cNvSpPr>
            <a:spLocks noGrp="1"/>
          </p:cNvSpPr>
          <p:nvPr>
            <p:ph type="dt" idx="1"/>
          </p:nvPr>
        </p:nvSpPr>
        <p:spPr/>
        <p:txBody>
          <a:bodyPr/>
          <a:lstStyle/>
          <a:p>
            <a:fld id="{85227DC2-ECB9-4CC5-9289-199C6A22173F}" type="datetime1">
              <a:rPr lang="sv-SE" smtClean="0"/>
              <a:t>2023-12-21</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3</a:t>
            </a:fld>
            <a:endParaRPr lang="sv-SE"/>
          </a:p>
        </p:txBody>
      </p:sp>
    </p:spTree>
    <p:extLst>
      <p:ext uri="{BB962C8B-B14F-4D97-AF65-F5344CB8AC3E}">
        <p14:creationId xmlns:p14="http://schemas.microsoft.com/office/powerpoint/2010/main" val="4246845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Kan vara bra att förklara syftet för medarbetarna så att de förstår varför det är viktigt att svara på medarbetarenkäten och att man pratar om hur man arbetar med resultatet. </a:t>
            </a:r>
          </a:p>
        </p:txBody>
      </p:sp>
      <p:sp>
        <p:nvSpPr>
          <p:cNvPr id="4" name="Platshållare för datum 3"/>
          <p:cNvSpPr>
            <a:spLocks noGrp="1"/>
          </p:cNvSpPr>
          <p:nvPr>
            <p:ph type="dt" idx="1"/>
          </p:nvPr>
        </p:nvSpPr>
        <p:spPr/>
        <p:txBody>
          <a:bodyPr/>
          <a:lstStyle/>
          <a:p>
            <a:fld id="{F995FFDC-F934-4037-B505-500B08CD3B8C}" type="datetime1">
              <a:rPr lang="sv-SE" smtClean="0"/>
              <a:t>2023-12-21</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4</a:t>
            </a:fld>
            <a:endParaRPr lang="sv-SE"/>
          </a:p>
        </p:txBody>
      </p:sp>
    </p:spTree>
    <p:extLst>
      <p:ext uri="{BB962C8B-B14F-4D97-AF65-F5344CB8AC3E}">
        <p14:creationId xmlns:p14="http://schemas.microsoft.com/office/powerpoint/2010/main" val="4209285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cs typeface="Calibri"/>
              </a:rPr>
              <a:t>Dela in gruppen i mindre grupper (3-5 personer) så att de kan diskutera vilka prioriteringar de vill göra gällande enhetens styrkor och utvecklingsområden. Låt dem även diskutera vilka åtgärder som kan göras. Skriv in styrkorna under handlingsplanen för friskfaktorer och utvecklingsområden under handlingsplanen risker. Skriv in åtgärder och vem som är ansvarig och när ni beräknas vara färdiga. </a:t>
            </a:r>
          </a:p>
          <a:p>
            <a:endParaRPr lang="sv-SE" dirty="0">
              <a:cs typeface="Calibri"/>
            </a:endParaRPr>
          </a:p>
          <a:p>
            <a:r>
              <a:rPr lang="sv-SE" dirty="0">
                <a:cs typeface="Calibri"/>
              </a:rPr>
              <a:t>Försök att skriva in åtgärder/aktiviteter även vid friskfaktorer, för även om det är något som redan är bra är det viktigt att man säkerställer så att det bevaras eller kanske t o m utvecklas ytterligare. Bra att då fundera på vad det är man gör för att fortsätta ha det som en friskfaktor.</a:t>
            </a:r>
          </a:p>
        </p:txBody>
      </p:sp>
      <p:sp>
        <p:nvSpPr>
          <p:cNvPr id="4" name="Platshållare för datum 3"/>
          <p:cNvSpPr>
            <a:spLocks noGrp="1"/>
          </p:cNvSpPr>
          <p:nvPr>
            <p:ph type="dt" idx="1"/>
          </p:nvPr>
        </p:nvSpPr>
        <p:spPr/>
        <p:txBody>
          <a:bodyPr/>
          <a:lstStyle/>
          <a:p>
            <a:fld id="{85227DC2-ECB9-4CC5-9289-199C6A22173F}" type="datetime1">
              <a:rPr lang="sv-SE" smtClean="0"/>
              <a:t>2023-12-21</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5</a:t>
            </a:fld>
            <a:endParaRPr lang="sv-SE"/>
          </a:p>
        </p:txBody>
      </p:sp>
    </p:spTree>
    <p:extLst>
      <p:ext uri="{BB962C8B-B14F-4D97-AF65-F5344CB8AC3E}">
        <p14:creationId xmlns:p14="http://schemas.microsoft.com/office/powerpoint/2010/main" val="1266012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
          </p:nvPr>
        </p:nvSpPr>
        <p:spPr/>
        <p:txBody>
          <a:bodyPr/>
          <a:lstStyle/>
          <a:p>
            <a:fld id="{85227DC2-ECB9-4CC5-9289-199C6A22173F}" type="datetime1">
              <a:rPr lang="sv-SE" smtClean="0"/>
              <a:t>2023-12-21</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7</a:t>
            </a:fld>
            <a:endParaRPr lang="sv-SE"/>
          </a:p>
        </p:txBody>
      </p:sp>
    </p:spTree>
    <p:extLst>
      <p:ext uri="{BB962C8B-B14F-4D97-AF65-F5344CB8AC3E}">
        <p14:creationId xmlns:p14="http://schemas.microsoft.com/office/powerpoint/2010/main" val="1839156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8C6E5BFC-38C0-441E-A97B-DF81A5D791D9}"/>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111684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430673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B3B21783-7092-45F2-8751-292E83B8B39B}"/>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81975831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2D1E2299-C76D-4D99-AE61-ED1BC21C6D0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58355844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E0E87282-38B2-4CF4-9E42-6D498C07AEB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61088736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605DC33A-9361-4C62-AC15-08A29DC37DE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81114994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0E3C0AE1-D948-4F0D-9DCD-723CEBDEB74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81108671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0247033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146398363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B164061E-568F-47E5-B2FF-327745FD3A1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29301752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404287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6B5703A5-A514-4543-AB20-4E663BDCF4FB}"/>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521822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6BABBAB2-1E0D-41A0-A919-E4B08C77843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82772850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1C87CF48-C5A1-462D-9A72-8C066CE9B616}"/>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402423388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2D162526-4D93-44EC-A683-30BA6D1396E9}"/>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0316954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A34BA43D-834B-4936-B79E-BBD45FEBF9F5}"/>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48990531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ysClr val="windowText" lastClr="000000"/>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ysClr val="windowText" lastClr="000000"/>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ysClr val="windowText" lastClr="000000"/>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F4FF2D4B-165C-4357-9895-620D1EDCF26C}"/>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397251176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9E7C343D-37ED-459E-A10C-6E861156B478}"/>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025918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2B7C3E49-48EE-41F7-BBEE-6B7223C4C13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92152983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8C636CAB-3C76-4BEB-80B2-DC8C5BF0C042}"/>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8356819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5033705C-75D7-4D57-8ACE-C67151521837}"/>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7527846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49A5746E-A0DE-4C35-B120-434855B5D637}"/>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67458804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EFF9A737-D779-4995-9BE7-37EC55F2387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917384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38500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46119DED-587A-432C-AD18-8E0CB2F9B65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92821963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21917724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286634208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D6203184-22B4-4378-A222-CA94ABE2DBF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0630974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576441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EEA5D5BA-872B-4355-83EB-A5B78764B79C}"/>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9096822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ysClr val="windowText" lastClr="000000"/>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9592F648-99E5-40B1-9B9B-9C72649CC9CD}"/>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141571370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ysClr val="windowText" lastClr="000000"/>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solidFill>
                  <a:sysClr val="windowText" lastClr="000000"/>
                </a:solidFill>
              </a:rPr>
              <a:t>Kontakt</a:t>
            </a:r>
          </a:p>
        </p:txBody>
      </p:sp>
      <p:pic>
        <p:nvPicPr>
          <p:cNvPr id="7" name="Bildobjekt 6" descr="Logo" title="Logo">
            <a:extLst>
              <a:ext uri="{FF2B5EF4-FFF2-40B4-BE49-F238E27FC236}">
                <a16:creationId xmlns:a16="http://schemas.microsoft.com/office/drawing/2014/main" id="{5BA6ACB3-BBE5-4FAA-8FF7-2231C840AD5A}"/>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13957739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BA693D71-CF82-4090-9A53-6DC45B002C2A}"/>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1550633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EFBD8CFB-6F4B-4943-82A0-3D2D11557632}"/>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184994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23801847-364E-481D-BEFB-79E92A5F5313}"/>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390920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4F20E319-DB30-4796-978C-2BC71F947660}"/>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325505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0D85FE9C-D264-4B97-9CFA-119A1001F5D9}"/>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1517286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rgbClr val="3F556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6ACC92B5-1BDF-4704-9287-B20F2D9C9A67}"/>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3582097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D9A01D13-F573-410F-95EB-89C070AE345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191803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4017C5B0-C01B-485D-86E6-6C4DC220E3C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10494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bildnummer 4">
            <a:extLst>
              <a:ext uri="{FF2B5EF4-FFF2-40B4-BE49-F238E27FC236}">
                <a16:creationId xmlns:a16="http://schemas.microsoft.com/office/drawing/2014/main" id="{11367066-0003-486E-9D36-7BD52CC18FD5}"/>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129173336"/>
      </p:ext>
    </p:extLst>
  </p:cSld>
  <p:clrMapOvr>
    <a:masterClrMapping/>
  </p:clrMapOvr>
  <p:hf sldNum="0"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36707458-E911-448C-BEB3-F8379E92F7E3}"/>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605792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1D38D8B2-C65F-4201-A407-88613A6BFBA2}"/>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378497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16C234E0-D861-4D79-8452-31EC89473FF1}"/>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0997299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6B5B6440-2F77-475D-A362-78A9E5233D9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894461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93AC5F17-3D9F-4906-AAE0-3C9CA3C85405}"/>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0606203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164868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14256122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D4E7D1F4-0C5B-4760-ACBA-9D333E89ED7A}"/>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2376253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4529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F9E5C432-7F81-4CBB-AB9E-D526253ED08C}"/>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273564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360000" y="1736728"/>
            <a:ext cx="395856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83202FA7-D00B-430B-9644-C3D052071ACA}"/>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3195060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rgbClr val="3F556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107F0A1F-359B-49FC-B4A4-B4423F836B53}"/>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19626462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rgbClr val="3F556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6CFB483C-3DE4-43B1-BE58-F10B760FF08E}"/>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42550463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EE034447-B413-4A96-BFF8-275EEDDCD05C}"/>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39314486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4525EAC6-4F6F-4D83-913D-CD8D95CD26E4}"/>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7751668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5677FA8E-0D2A-4567-9A9F-90FCB1A8A9D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43799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41315E5-FBCE-4909-BFC7-D1AFC743411D}"/>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0984195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2EB24801-EACC-45A4-B79F-A6B3FCB11B50}"/>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608139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AB04B91C-34DC-4D87-97CE-9A5535BE260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1297509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D4B16CD1-0253-4DF3-90DD-4EFA5F2D7F97}"/>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4819817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2ACCAF9F-22B7-4E66-8AAB-8821CE7DCE52}"/>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637644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8" name="Platshållare för bildnummer 4">
            <a:extLst>
              <a:ext uri="{FF2B5EF4-FFF2-40B4-BE49-F238E27FC236}">
                <a16:creationId xmlns:a16="http://schemas.microsoft.com/office/drawing/2014/main" id="{2C5BF656-B037-4A82-83B8-0AEE3F936C5F}"/>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2654711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248A7F10-EB5E-4013-B0B5-5B0AFAC41AE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9205496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1375275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16336520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B3043FC5-4B35-4949-9667-02AA3B76668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0919930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51152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E8BE9D01-1940-43A8-B8E6-557FC3310459}"/>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956681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5DC1C357-7928-47BE-91A8-F9F10E884B4D}"/>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9279541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7769122D-0D0E-4D0E-BE41-966EEBD570AA}"/>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048879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8FDA208F-AE40-42B0-B5DF-97A867F8D155}"/>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36432646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1BF41A8D-C2E8-4884-A8AC-6110FEF1ED0D}"/>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732017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220CA09E-C6B2-4650-B5E6-F7ED55AA8E9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690059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9080A5C4-839E-4B0F-8949-042E91913E1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7965636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0738AD5B-4426-46C2-844A-90B6F08A9A77}"/>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2422223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4846F14A-34A1-4984-90D5-E2F0EF8F88BE}"/>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15413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37F54EBA-B394-41A2-A11F-C9440E934CB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0082097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26FC345F-E283-4C13-9974-E7FA5663279F}"/>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2195900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10B16C20-8AE2-4C30-97AA-056338F9EE4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6931724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331A970E-D99E-4CA4-8A28-9A0827B3276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15904501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3148016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3374170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9F40AF0B-A266-4304-A5DB-F0044F98C50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57372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6" name="Platshållare för bildnummer 4">
            <a:extLst>
              <a:ext uri="{FF2B5EF4-FFF2-40B4-BE49-F238E27FC236}">
                <a16:creationId xmlns:a16="http://schemas.microsoft.com/office/drawing/2014/main" id="{1C92AEFF-6F6A-4F25-8649-9F54F8933BD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42578451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842648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B538A9E1-F6A4-4DCF-83A2-46320C2668FF}"/>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18202397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F41D9004-B5BE-4924-9EB1-43FCC3AD5DC0}"/>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40454854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0BE5E066-3615-4D7F-B922-8557325BAED8}"/>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10400710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83316F0E-9A23-4F1A-8079-EB91A8151278}"/>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31107109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328A054A-5768-480D-BCF5-A46ED67A1BE9}"/>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13847043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CD510A11-C50E-48E5-A20A-87A31D01547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31090505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7C6A6D05-5C06-406D-B162-FCC2D32F5FB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844813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6915E3C2-F29A-41F2-B41A-D64D9E7E7C5B}"/>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66752681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1083D4E7-C205-4E9D-9C8B-3AFC29227A76}"/>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603151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6" name="Platshållare för bildnummer 4">
            <a:extLst>
              <a:ext uri="{FF2B5EF4-FFF2-40B4-BE49-F238E27FC236}">
                <a16:creationId xmlns:a16="http://schemas.microsoft.com/office/drawing/2014/main" id="{77E2F12D-C440-4800-B279-1AFFDF11E8C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8414416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3F5DEF87-12EE-46F3-8518-6B065A990BE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71630491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8C81B069-DD67-451D-BFA4-51B58F02B3B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75564765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DF54FBE5-8A07-4044-B6DB-18D3A4C3939A}"/>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9616420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44840178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169196443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D6B1AD80-47E2-46F8-A691-DAF5249CC1E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9163221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62990852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83EA2DAC-9D15-4086-9264-8BD3A3164B2E}"/>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62111361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6B302A34-5FFF-4164-94F1-53E604D0386A}"/>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16614159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6716F9A0-0408-498D-A8CB-1CDF58BB069B}"/>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918998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E702B865-CCC0-4EFE-8BC3-233323AAAADA}"/>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81627026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583AFD3A-4DA2-45BC-96EA-EA739707D81B}"/>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43550193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2A50FBF5-CC6A-4369-895D-071D2C2400C1}"/>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73427976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4F800F5C-D6D6-49F0-8BA2-C8858CFE8FE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20115853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96B7B8AD-F5D5-4679-8F2C-6705667D2A6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14279962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7F7D5953-C605-401A-9078-C9A04F4909CE}"/>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80514990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7A0D53F6-2692-4E47-B266-FDD0BD1FD61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03739159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60380F1B-16AA-4B9E-A717-C80696063DC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70337622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2AE88266-69F2-41A0-8841-FA0FA74288C8}"/>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87912252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303B5DAD-8762-4B88-A9AA-D2F6B1B6615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11316002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30532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70071751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286589868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99366705-5350-4D63-94A3-4FF8D67C2F5D}"/>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7761909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33809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3AD68A0B-A515-426E-B759-E877EA367784}"/>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50771792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FD8686CD-9B53-4981-9181-8ABB62838376}"/>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405776157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AEDC51DD-6FF4-4DC2-8011-6E058A4DFDCD}"/>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346054468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33156487-7273-465B-81D4-DE8CC749AAEF}"/>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198665957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585A5634-D1CA-4B81-AE13-6485D8F3B1B1}"/>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04263142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F1EA9422-B26A-4BF9-897E-76944E1BB435}"/>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94570908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B5C14157-D78E-41B7-8006-C1B87D6EC00F}"/>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77465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18"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image" Target="../media/image1.png"/><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18" Type="http://schemas.openxmlformats.org/officeDocument/2006/relationships/image" Target="../media/image1.pn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F79BAF5D-A66A-4C6D-8AC6-45075464C341}"/>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14" name="Platshållare för bildnummer 4">
            <a:extLst>
              <a:ext uri="{FF2B5EF4-FFF2-40B4-BE49-F238E27FC236}">
                <a16:creationId xmlns:a16="http://schemas.microsoft.com/office/drawing/2014/main" id="{38004C28-BE39-48A2-B671-080E964A2201}"/>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58515350"/>
      </p:ext>
    </p:extLst>
  </p:cSld>
  <p:clrMap bg1="lt1" tx1="dk1" bg2="lt2" tx2="dk2" accent1="accent1" accent2="accent2" accent3="accent3" accent4="accent4" accent5="accent5" accent6="accent6" hlink="hlink" folHlink="folHlink"/>
  <p:sldLayoutIdLst>
    <p:sldLayoutId id="2147484436" r:id="rId1"/>
    <p:sldLayoutId id="2147484419" r:id="rId2"/>
    <p:sldLayoutId id="2147484420" r:id="rId3"/>
    <p:sldLayoutId id="2147484421" r:id="rId4"/>
    <p:sldLayoutId id="2147484422" r:id="rId5"/>
    <p:sldLayoutId id="2147484423" r:id="rId6"/>
    <p:sldLayoutId id="2147484424" r:id="rId7"/>
    <p:sldLayoutId id="2147484425" r:id="rId8"/>
    <p:sldLayoutId id="2147484426" r:id="rId9"/>
    <p:sldLayoutId id="2147484427" r:id="rId10"/>
    <p:sldLayoutId id="2147484428" r:id="rId11"/>
    <p:sldLayoutId id="2147484429" r:id="rId12"/>
    <p:sldLayoutId id="2147484433" r:id="rId13"/>
    <p:sldLayoutId id="2147484434" r:id="rId14"/>
    <p:sldLayoutId id="2147484435" r:id="rId15"/>
    <p:sldLayoutId id="2147484430"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6C2096E7-7F9D-45BC-A84B-2BA54FBC2F36}"/>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0CD2F1DC-56E8-4F88-BEC6-612FDA9EC44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817236756"/>
      </p:ext>
    </p:extLst>
  </p:cSld>
  <p:clrMap bg1="lt1" tx1="dk1" bg2="lt2" tx2="dk2" accent1="accent1" accent2="accent2" accent3="accent3" accent4="accent4" accent5="accent5" accent6="accent6" hlink="hlink" folHlink="folHlink"/>
  <p:sldLayoutIdLst>
    <p:sldLayoutId id="2147484579" r:id="rId1"/>
    <p:sldLayoutId id="2147484580" r:id="rId2"/>
    <p:sldLayoutId id="2147484581" r:id="rId3"/>
    <p:sldLayoutId id="2147484582" r:id="rId4"/>
    <p:sldLayoutId id="2147484583" r:id="rId5"/>
    <p:sldLayoutId id="2147484584" r:id="rId6"/>
    <p:sldLayoutId id="2147484585" r:id="rId7"/>
    <p:sldLayoutId id="2147484586" r:id="rId8"/>
    <p:sldLayoutId id="2147484587" r:id="rId9"/>
    <p:sldLayoutId id="2147484588" r:id="rId10"/>
    <p:sldLayoutId id="2147484589" r:id="rId11"/>
    <p:sldLayoutId id="2147484590" r:id="rId12"/>
    <p:sldLayoutId id="2147484591" r:id="rId13"/>
    <p:sldLayoutId id="2147484592" r:id="rId14"/>
    <p:sldLayoutId id="2147484593" r:id="rId15"/>
    <p:sldLayoutId id="2147484594"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26955DC4-AABA-4533-A6EF-AF5EB7B991BD}"/>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6C8024B6-B183-44CF-9D40-5C4AB54DF38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27424981"/>
      </p:ext>
    </p:extLst>
  </p:cSld>
  <p:clrMap bg1="lt1" tx1="dk1" bg2="lt2" tx2="dk2" accent1="accent1" accent2="accent2" accent3="accent3" accent4="accent4" accent5="accent5" accent6="accent6" hlink="hlink" folHlink="folHlink"/>
  <p:sldLayoutIdLst>
    <p:sldLayoutId id="2147484596" r:id="rId1"/>
    <p:sldLayoutId id="2147484597" r:id="rId2"/>
    <p:sldLayoutId id="2147484598" r:id="rId3"/>
    <p:sldLayoutId id="2147484599" r:id="rId4"/>
    <p:sldLayoutId id="2147484600" r:id="rId5"/>
    <p:sldLayoutId id="2147484601" r:id="rId6"/>
    <p:sldLayoutId id="2147484602" r:id="rId7"/>
    <p:sldLayoutId id="2147484603" r:id="rId8"/>
    <p:sldLayoutId id="2147484604" r:id="rId9"/>
    <p:sldLayoutId id="2147484605" r:id="rId10"/>
    <p:sldLayoutId id="2147484606" r:id="rId11"/>
    <p:sldLayoutId id="2147484607" r:id="rId12"/>
    <p:sldLayoutId id="2147484608" r:id="rId13"/>
    <p:sldLayoutId id="2147484609" r:id="rId14"/>
    <p:sldLayoutId id="2147484610" r:id="rId15"/>
    <p:sldLayoutId id="2147484611"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09FD2760-6BAA-46FF-996E-9F66B4B71834}"/>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8C1B493F-36F9-4C0A-B51C-4A4675E13AAF}"/>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639248852"/>
      </p:ext>
    </p:extLst>
  </p:cSld>
  <p:clrMap bg1="lt1" tx1="dk1" bg2="lt2" tx2="dk2" accent1="accent1" accent2="accent2" accent3="accent3" accent4="accent4" accent5="accent5" accent6="accent6" hlink="hlink" folHlink="folHlink"/>
  <p:sldLayoutIdLst>
    <p:sldLayoutId id="2147484613" r:id="rId1"/>
    <p:sldLayoutId id="2147484614" r:id="rId2"/>
    <p:sldLayoutId id="2147484615" r:id="rId3"/>
    <p:sldLayoutId id="2147484616" r:id="rId4"/>
    <p:sldLayoutId id="2147484617" r:id="rId5"/>
    <p:sldLayoutId id="2147484618" r:id="rId6"/>
    <p:sldLayoutId id="2147484619" r:id="rId7"/>
    <p:sldLayoutId id="2147484620" r:id="rId8"/>
    <p:sldLayoutId id="2147484621" r:id="rId9"/>
    <p:sldLayoutId id="2147484622" r:id="rId10"/>
    <p:sldLayoutId id="2147484623" r:id="rId11"/>
    <p:sldLayoutId id="2147484624" r:id="rId12"/>
    <p:sldLayoutId id="2147484625" r:id="rId13"/>
    <p:sldLayoutId id="2147484626" r:id="rId14"/>
    <p:sldLayoutId id="2147484627" r:id="rId15"/>
    <p:sldLayoutId id="2147484628"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F421ED50-CF7F-4063-8494-A87AE620A627}"/>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070D6B8A-8B8A-47EA-B504-B5C2B56E5C5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823300548"/>
      </p:ext>
    </p:extLst>
  </p:cSld>
  <p:clrMap bg1="lt1" tx1="dk1" bg2="lt2" tx2="dk2" accent1="accent1" accent2="accent2" accent3="accent3" accent4="accent4" accent5="accent5" accent6="accent6" hlink="hlink" folHlink="folHlink"/>
  <p:sldLayoutIdLst>
    <p:sldLayoutId id="2147484630" r:id="rId1"/>
    <p:sldLayoutId id="2147484631" r:id="rId2"/>
    <p:sldLayoutId id="2147484632" r:id="rId3"/>
    <p:sldLayoutId id="2147484633" r:id="rId4"/>
    <p:sldLayoutId id="2147484634" r:id="rId5"/>
    <p:sldLayoutId id="2147484635" r:id="rId6"/>
    <p:sldLayoutId id="2147484636" r:id="rId7"/>
    <p:sldLayoutId id="2147484637" r:id="rId8"/>
    <p:sldLayoutId id="2147484638" r:id="rId9"/>
    <p:sldLayoutId id="2147484639" r:id="rId10"/>
    <p:sldLayoutId id="2147484640" r:id="rId11"/>
    <p:sldLayoutId id="2147484641" r:id="rId12"/>
    <p:sldLayoutId id="2147484642" r:id="rId13"/>
    <p:sldLayoutId id="2147484643" r:id="rId14"/>
    <p:sldLayoutId id="2147484644" r:id="rId15"/>
    <p:sldLayoutId id="2147484645"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A8A1EFF4-858C-4FEB-A70A-0A3FFDD2809E}"/>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F2CF5D7E-6222-42CC-B039-5447DE67124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745900263"/>
      </p:ext>
    </p:extLst>
  </p:cSld>
  <p:clrMap bg1="lt1" tx1="dk1" bg2="lt2" tx2="dk2" accent1="accent1" accent2="accent2" accent3="accent3" accent4="accent4" accent5="accent5" accent6="accent6" hlink="hlink" folHlink="folHlink"/>
  <p:sldLayoutIdLst>
    <p:sldLayoutId id="2147484647" r:id="rId1"/>
    <p:sldLayoutId id="2147484648" r:id="rId2"/>
    <p:sldLayoutId id="2147484649" r:id="rId3"/>
    <p:sldLayoutId id="2147484650" r:id="rId4"/>
    <p:sldLayoutId id="2147484651" r:id="rId5"/>
    <p:sldLayoutId id="2147484652" r:id="rId6"/>
    <p:sldLayoutId id="2147484653" r:id="rId7"/>
    <p:sldLayoutId id="2147484654" r:id="rId8"/>
    <p:sldLayoutId id="2147484655" r:id="rId9"/>
    <p:sldLayoutId id="2147484656" r:id="rId10"/>
    <p:sldLayoutId id="2147484657" r:id="rId11"/>
    <p:sldLayoutId id="2147484658" r:id="rId12"/>
    <p:sldLayoutId id="2147484659" r:id="rId13"/>
    <p:sldLayoutId id="2147484660" r:id="rId14"/>
    <p:sldLayoutId id="2147484661" r:id="rId15"/>
    <p:sldLayoutId id="2147484662"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DABC6D15-E133-4876-AFB9-F9597237B38E}"/>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4FDB38E2-C01D-48F1-9486-D94E72A26868}"/>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882891716"/>
      </p:ext>
    </p:extLst>
  </p:cSld>
  <p:clrMap bg1="lt1" tx1="dk1" bg2="lt2" tx2="dk2" accent1="accent1" accent2="accent2" accent3="accent3" accent4="accent4" accent5="accent5" accent6="accent6" hlink="hlink" folHlink="folHlink"/>
  <p:sldLayoutIdLst>
    <p:sldLayoutId id="2147484664" r:id="rId1"/>
    <p:sldLayoutId id="2147484665" r:id="rId2"/>
    <p:sldLayoutId id="2147484666" r:id="rId3"/>
    <p:sldLayoutId id="2147484667" r:id="rId4"/>
    <p:sldLayoutId id="2147484668" r:id="rId5"/>
    <p:sldLayoutId id="2147484669" r:id="rId6"/>
    <p:sldLayoutId id="2147484670" r:id="rId7"/>
    <p:sldLayoutId id="2147484671" r:id="rId8"/>
    <p:sldLayoutId id="2147484672" r:id="rId9"/>
    <p:sldLayoutId id="2147484673" r:id="rId10"/>
    <p:sldLayoutId id="2147484674" r:id="rId11"/>
    <p:sldLayoutId id="2147484675" r:id="rId12"/>
    <p:sldLayoutId id="2147484676" r:id="rId13"/>
    <p:sldLayoutId id="2147484677" r:id="rId14"/>
    <p:sldLayoutId id="2147484678" r:id="rId15"/>
    <p:sldLayoutId id="2147484679"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3F4B7959-9D29-4B1E-936A-D721DA4EB573}"/>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980ECA4C-6D3C-430C-8107-332724047F6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572653601"/>
      </p:ext>
    </p:extLst>
  </p:cSld>
  <p:clrMap bg1="lt1" tx1="dk1" bg2="lt2" tx2="dk2" accent1="accent1" accent2="accent2" accent3="accent3" accent4="accent4" accent5="accent5" accent6="accent6" hlink="hlink" folHlink="folHlink"/>
  <p:sldLayoutIdLst>
    <p:sldLayoutId id="2147484681" r:id="rId1"/>
    <p:sldLayoutId id="2147484682" r:id="rId2"/>
    <p:sldLayoutId id="2147484683" r:id="rId3"/>
    <p:sldLayoutId id="2147484684" r:id="rId4"/>
    <p:sldLayoutId id="2147484685" r:id="rId5"/>
    <p:sldLayoutId id="2147484686" r:id="rId6"/>
    <p:sldLayoutId id="2147484687" r:id="rId7"/>
    <p:sldLayoutId id="2147484688" r:id="rId8"/>
    <p:sldLayoutId id="2147484689" r:id="rId9"/>
    <p:sldLayoutId id="2147484690" r:id="rId10"/>
    <p:sldLayoutId id="2147484691" r:id="rId11"/>
    <p:sldLayoutId id="2147484692" r:id="rId12"/>
    <p:sldLayoutId id="2147484693" r:id="rId13"/>
    <p:sldLayoutId id="2147484694" r:id="rId14"/>
    <p:sldLayoutId id="2147484695" r:id="rId15"/>
    <p:sldLayoutId id="2147484696"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56287F-6081-435D-9BD0-CBEBE467DAD2}"/>
              </a:ext>
            </a:extLst>
          </p:cNvPr>
          <p:cNvSpPr>
            <a:spLocks noGrp="1"/>
          </p:cNvSpPr>
          <p:nvPr>
            <p:ph type="ctrTitle"/>
          </p:nvPr>
        </p:nvSpPr>
        <p:spPr>
          <a:xfrm>
            <a:off x="801342" y="2152197"/>
            <a:ext cx="7541315" cy="1349829"/>
          </a:xfrm>
        </p:spPr>
        <p:txBody>
          <a:bodyPr/>
          <a:lstStyle/>
          <a:p>
            <a:br>
              <a:rPr lang="sv-SE" dirty="0"/>
            </a:br>
            <a:r>
              <a:rPr lang="sv-SE" dirty="0"/>
              <a:t>Stödmaterial Medarbetarenkäten </a:t>
            </a:r>
          </a:p>
        </p:txBody>
      </p:sp>
      <p:sp>
        <p:nvSpPr>
          <p:cNvPr id="5" name="textruta 4">
            <a:extLst>
              <a:ext uri="{FF2B5EF4-FFF2-40B4-BE49-F238E27FC236}">
                <a16:creationId xmlns:a16="http://schemas.microsoft.com/office/drawing/2014/main" id="{F94D4C2C-E548-4040-BA8E-AA3AF7902B0B}"/>
              </a:ext>
            </a:extLst>
          </p:cNvPr>
          <p:cNvSpPr txBox="1"/>
          <p:nvPr/>
        </p:nvSpPr>
        <p:spPr>
          <a:xfrm>
            <a:off x="713207" y="4046911"/>
            <a:ext cx="4572000" cy="369332"/>
          </a:xfrm>
          <a:prstGeom prst="rect">
            <a:avLst/>
          </a:prstGeom>
          <a:noFill/>
        </p:spPr>
        <p:txBody>
          <a:bodyPr wrap="square">
            <a:spAutoFit/>
          </a:bodyPr>
          <a:lstStyle/>
          <a:p>
            <a:r>
              <a:rPr lang="sv-SE" dirty="0">
                <a:solidFill>
                  <a:schemeClr val="bg1"/>
                </a:solidFill>
                <a:cs typeface="Arial"/>
              </a:rPr>
              <a:t>Äldre samt vård- och omsorgsförvaltningen</a:t>
            </a:r>
            <a:endParaRPr lang="sv-SE" dirty="0">
              <a:solidFill>
                <a:schemeClr val="bg1"/>
              </a:solidFill>
            </a:endParaRPr>
          </a:p>
        </p:txBody>
      </p:sp>
    </p:spTree>
    <p:extLst>
      <p:ext uri="{BB962C8B-B14F-4D97-AF65-F5344CB8AC3E}">
        <p14:creationId xmlns:p14="http://schemas.microsoft.com/office/powerpoint/2010/main" val="2433399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E39C4A-9DA6-4CA8-AF38-0029EE508B0D}"/>
              </a:ext>
            </a:extLst>
          </p:cNvPr>
          <p:cNvSpPr>
            <a:spLocks noGrp="1"/>
          </p:cNvSpPr>
          <p:nvPr>
            <p:ph type="title"/>
          </p:nvPr>
        </p:nvSpPr>
        <p:spPr/>
        <p:txBody>
          <a:bodyPr/>
          <a:lstStyle/>
          <a:p>
            <a:r>
              <a:rPr lang="sv-SE" dirty="0"/>
              <a:t>Chefens analys och förberedelser</a:t>
            </a:r>
          </a:p>
        </p:txBody>
      </p:sp>
      <p:sp>
        <p:nvSpPr>
          <p:cNvPr id="3" name="Platshållare för innehåll 2">
            <a:extLst>
              <a:ext uri="{FF2B5EF4-FFF2-40B4-BE49-F238E27FC236}">
                <a16:creationId xmlns:a16="http://schemas.microsoft.com/office/drawing/2014/main" id="{6BF2D4A3-1D34-4267-83DF-1F9E95E75C2C}"/>
              </a:ext>
            </a:extLst>
          </p:cNvPr>
          <p:cNvSpPr>
            <a:spLocks noGrp="1"/>
          </p:cNvSpPr>
          <p:nvPr>
            <p:ph sz="half" idx="1"/>
          </p:nvPr>
        </p:nvSpPr>
        <p:spPr>
          <a:xfrm>
            <a:off x="359999" y="1736728"/>
            <a:ext cx="7682313" cy="4194629"/>
          </a:xfrm>
        </p:spPr>
        <p:txBody>
          <a:bodyPr/>
          <a:lstStyle/>
          <a:p>
            <a:r>
              <a:rPr lang="sv-SE" dirty="0"/>
              <a:t>Studera resultatet och se hur det ser ut. </a:t>
            </a:r>
          </a:p>
          <a:p>
            <a:pPr>
              <a:buFontTx/>
              <a:buChar char="-"/>
            </a:pPr>
            <a:r>
              <a:rPr lang="sv-SE" sz="1600" dirty="0"/>
              <a:t>Var har vi höga respektive låga värden? </a:t>
            </a:r>
          </a:p>
          <a:p>
            <a:pPr>
              <a:buFontTx/>
              <a:buChar char="-"/>
            </a:pPr>
            <a:r>
              <a:rPr lang="sv-SE" sz="1600" dirty="0"/>
              <a:t>Var har vi större höjningar respektive sänkningar?</a:t>
            </a:r>
          </a:p>
          <a:p>
            <a:r>
              <a:rPr lang="sv-SE" dirty="0"/>
              <a:t>Fundera över resultatet och vad det kan bero på? Dra dock inga förhastade slutsatser innan du haft dialog med medarbetarna.</a:t>
            </a:r>
          </a:p>
          <a:p>
            <a:r>
              <a:rPr lang="sv-SE" dirty="0"/>
              <a:t>Förbered medarbetarna genom att skicka ut resultatet till dem i förväg så att de själva hinner titta på det innan ni ska prata om det på APT. Enkelt att göra detta via verktyget B-</a:t>
            </a:r>
            <a:r>
              <a:rPr lang="sv-SE" dirty="0" err="1"/>
              <a:t>engaged</a:t>
            </a:r>
            <a:r>
              <a:rPr lang="sv-SE" dirty="0"/>
              <a:t>. </a:t>
            </a:r>
          </a:p>
          <a:p>
            <a:endParaRPr lang="sv-SE" dirty="0"/>
          </a:p>
        </p:txBody>
      </p:sp>
    </p:spTree>
    <p:extLst>
      <p:ext uri="{BB962C8B-B14F-4D97-AF65-F5344CB8AC3E}">
        <p14:creationId xmlns:p14="http://schemas.microsoft.com/office/powerpoint/2010/main" val="3878041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4ED732-641D-31EE-E02F-33FB127F4812}"/>
              </a:ext>
            </a:extLst>
          </p:cNvPr>
          <p:cNvSpPr>
            <a:spLocks noGrp="1"/>
          </p:cNvSpPr>
          <p:nvPr>
            <p:ph type="ctrTitle"/>
          </p:nvPr>
        </p:nvSpPr>
        <p:spPr/>
        <p:txBody>
          <a:bodyPr/>
          <a:lstStyle/>
          <a:p>
            <a:r>
              <a:rPr lang="sv-SE" dirty="0"/>
              <a:t>Resultat och analys av medarbetarenkät på APT</a:t>
            </a:r>
          </a:p>
        </p:txBody>
      </p:sp>
    </p:spTree>
    <p:extLst>
      <p:ext uri="{BB962C8B-B14F-4D97-AF65-F5344CB8AC3E}">
        <p14:creationId xmlns:p14="http://schemas.microsoft.com/office/powerpoint/2010/main" val="67475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9D4F08-9389-463E-BA90-FA1428D36C39}"/>
              </a:ext>
            </a:extLst>
          </p:cNvPr>
          <p:cNvSpPr>
            <a:spLocks noGrp="1"/>
          </p:cNvSpPr>
          <p:nvPr>
            <p:ph type="title"/>
          </p:nvPr>
        </p:nvSpPr>
        <p:spPr>
          <a:xfrm>
            <a:off x="328468" y="258126"/>
            <a:ext cx="6877709" cy="1147968"/>
          </a:xfrm>
        </p:spPr>
        <p:txBody>
          <a:bodyPr anchor="ctr">
            <a:normAutofit/>
          </a:bodyPr>
          <a:lstStyle/>
          <a:p>
            <a:r>
              <a:rPr lang="sv-SE" dirty="0"/>
              <a:t>Syftet med medarbetarenkäten</a:t>
            </a:r>
          </a:p>
        </p:txBody>
      </p:sp>
      <p:pic>
        <p:nvPicPr>
          <p:cNvPr id="5" name="Bildobjekt 4" descr="En bild som visar text, whiteboardtavla&#10;&#10;Automatiskt genererad beskrivning">
            <a:extLst>
              <a:ext uri="{FF2B5EF4-FFF2-40B4-BE49-F238E27FC236}">
                <a16:creationId xmlns:a16="http://schemas.microsoft.com/office/drawing/2014/main" id="{21A70B24-DCD1-413E-9FAC-98F1A38DB9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2344727"/>
            <a:ext cx="4337091" cy="2168545"/>
          </a:xfrm>
          <a:prstGeom prst="rect">
            <a:avLst/>
          </a:prstGeom>
          <a:noFill/>
        </p:spPr>
      </p:pic>
      <p:sp>
        <p:nvSpPr>
          <p:cNvPr id="6" name="textruta 5">
            <a:extLst>
              <a:ext uri="{FF2B5EF4-FFF2-40B4-BE49-F238E27FC236}">
                <a16:creationId xmlns:a16="http://schemas.microsoft.com/office/drawing/2014/main" id="{24FB1B80-D076-4D18-930F-DCC68D75789B}"/>
              </a:ext>
            </a:extLst>
          </p:cNvPr>
          <p:cNvSpPr txBox="1"/>
          <p:nvPr/>
        </p:nvSpPr>
        <p:spPr>
          <a:xfrm>
            <a:off x="328468" y="1684289"/>
            <a:ext cx="4122001" cy="4247317"/>
          </a:xfrm>
          <a:prstGeom prst="rect">
            <a:avLst/>
          </a:prstGeom>
          <a:noFill/>
        </p:spPr>
        <p:txBody>
          <a:bodyPr wrap="square">
            <a:spAutoFit/>
          </a:bodyPr>
          <a:lstStyle/>
          <a:p>
            <a:r>
              <a:rPr lang="sv-SE" sz="1800" dirty="0">
                <a:effectLst/>
                <a:ea typeface="Calibri" panose="020F0502020204030204" pitchFamily="34" charset="0"/>
              </a:rPr>
              <a:t>Syftet med medarbetarenkäten är att se vad medarbetarna tycker om Göteborgs stad som arbetsgivare samt vad som fungerar bra och vad som behöver bli bättre på våra arbetsplatser. </a:t>
            </a:r>
          </a:p>
          <a:p>
            <a:endParaRPr lang="sv-SE" dirty="0">
              <a:ea typeface="Calibri" panose="020F0502020204030204" pitchFamily="34" charset="0"/>
            </a:endParaRPr>
          </a:p>
          <a:p>
            <a:r>
              <a:rPr lang="sv-SE" sz="1800" dirty="0">
                <a:effectLst/>
                <a:ea typeface="Calibri" panose="020F0502020204030204" pitchFamily="34" charset="0"/>
              </a:rPr>
              <a:t>Det är meningen att ni i arbetsgrupperna ska prata om varför resultaten ser ut som de gör och tillsammans komma på hur ni kan jobba framåt för att det ska bli bättre. Det är också viktigt att prata om det som redan fungera bra och på vilket sätt ni kan bevara det. </a:t>
            </a:r>
          </a:p>
        </p:txBody>
      </p:sp>
    </p:spTree>
    <p:extLst>
      <p:ext uri="{BB962C8B-B14F-4D97-AF65-F5344CB8AC3E}">
        <p14:creationId xmlns:p14="http://schemas.microsoft.com/office/powerpoint/2010/main" val="1057991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F66631-91E2-4EC3-84B6-7CDEB5303635}"/>
              </a:ext>
            </a:extLst>
          </p:cNvPr>
          <p:cNvSpPr>
            <a:spLocks noGrp="1"/>
          </p:cNvSpPr>
          <p:nvPr>
            <p:ph type="title"/>
          </p:nvPr>
        </p:nvSpPr>
        <p:spPr/>
        <p:txBody>
          <a:bodyPr/>
          <a:lstStyle/>
          <a:p>
            <a:r>
              <a:rPr lang="sv-SE" dirty="0"/>
              <a:t>Genomgång av resultat</a:t>
            </a:r>
          </a:p>
        </p:txBody>
      </p:sp>
      <p:sp>
        <p:nvSpPr>
          <p:cNvPr id="3" name="Platshållare för innehåll 2">
            <a:extLst>
              <a:ext uri="{FF2B5EF4-FFF2-40B4-BE49-F238E27FC236}">
                <a16:creationId xmlns:a16="http://schemas.microsoft.com/office/drawing/2014/main" id="{74EF3F9E-46F2-46DD-9DAF-DAB5058CE109}"/>
              </a:ext>
            </a:extLst>
          </p:cNvPr>
          <p:cNvSpPr>
            <a:spLocks noGrp="1"/>
          </p:cNvSpPr>
          <p:nvPr>
            <p:ph sz="half" idx="1"/>
          </p:nvPr>
        </p:nvSpPr>
        <p:spPr>
          <a:xfrm>
            <a:off x="359999" y="1736728"/>
            <a:ext cx="7098419" cy="4194629"/>
          </a:xfrm>
        </p:spPr>
        <p:txBody>
          <a:bodyPr vert="horz" lIns="0" tIns="0" rIns="0" bIns="0" rtlCol="0" anchor="t">
            <a:normAutofit/>
          </a:bodyPr>
          <a:lstStyle/>
          <a:p>
            <a:pPr marL="229870" indent="-229870"/>
            <a:r>
              <a:rPr lang="sv-SE" dirty="0"/>
              <a:t>Gå igenom enkäten och reflektera över resultatet. Känner ni </a:t>
            </a:r>
            <a:r>
              <a:rPr lang="sv-SE"/>
              <a:t>igen er?</a:t>
            </a:r>
            <a:endParaRPr lang="sv-SE" dirty="0"/>
          </a:p>
          <a:p>
            <a:pPr marL="229870" indent="-229870"/>
            <a:r>
              <a:rPr lang="sv-SE" dirty="0"/>
              <a:t>Om inte, vad kan det bero på? Finns det frågor som ni tolkat olika?</a:t>
            </a:r>
            <a:endParaRPr lang="sv-SE" dirty="0">
              <a:cs typeface="Arial"/>
            </a:endParaRPr>
          </a:p>
          <a:p>
            <a:pPr marL="229870" indent="-229870"/>
            <a:r>
              <a:rPr lang="sv-SE" dirty="0"/>
              <a:t>Vilka är enhetens styrkor?</a:t>
            </a:r>
            <a:endParaRPr lang="sv-SE" dirty="0">
              <a:cs typeface="Arial"/>
            </a:endParaRPr>
          </a:p>
          <a:p>
            <a:pPr marL="229870" indent="-229870"/>
            <a:r>
              <a:rPr lang="sv-SE" dirty="0"/>
              <a:t>Vilka är enhetens utvecklingsområden?</a:t>
            </a:r>
            <a:endParaRPr lang="sv-SE" dirty="0">
              <a:cs typeface="Arial"/>
            </a:endParaRPr>
          </a:p>
          <a:p>
            <a:pPr marL="229870" indent="-229870"/>
            <a:r>
              <a:rPr lang="sv-SE" dirty="0"/>
              <a:t>Prioritera och välj ut några av enhetens styrkor och utvecklingsområden och skriv in i handlingsplanen och diskutera vilka åtgärder som behöver genomföras.</a:t>
            </a:r>
            <a:endParaRPr lang="sv-SE" dirty="0">
              <a:cs typeface="Arial"/>
            </a:endParaRPr>
          </a:p>
          <a:p>
            <a:pPr marL="229870" indent="-229870"/>
            <a:r>
              <a:rPr lang="sv-SE" dirty="0"/>
              <a:t>Vid låg svarsfrekvens diskutera vad detta beror på.</a:t>
            </a:r>
            <a:endParaRPr lang="sv-SE" dirty="0">
              <a:cs typeface="Arial" panose="020B0604020202020204"/>
            </a:endParaRPr>
          </a:p>
          <a:p>
            <a:pPr marL="229870" indent="-229870"/>
            <a:endParaRPr lang="sv-SE" dirty="0">
              <a:cs typeface="Arial" panose="020B0604020202020204"/>
            </a:endParaRPr>
          </a:p>
          <a:p>
            <a:pPr marL="229870" indent="-229870"/>
            <a:endParaRPr lang="sv-SE" dirty="0">
              <a:cs typeface="Arial" panose="020B0604020202020204"/>
            </a:endParaRPr>
          </a:p>
          <a:p>
            <a:pPr marL="229870" indent="-229870"/>
            <a:endParaRPr lang="sv-SE" dirty="0">
              <a:cs typeface="Arial" panose="020B0604020202020204"/>
            </a:endParaRPr>
          </a:p>
        </p:txBody>
      </p:sp>
    </p:spTree>
    <p:extLst>
      <p:ext uri="{BB962C8B-B14F-4D97-AF65-F5344CB8AC3E}">
        <p14:creationId xmlns:p14="http://schemas.microsoft.com/office/powerpoint/2010/main" val="3451976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4C1DE0-455D-4C4A-8FFD-E9C37291B34C}"/>
              </a:ext>
            </a:extLst>
          </p:cNvPr>
          <p:cNvSpPr>
            <a:spLocks noGrp="1"/>
          </p:cNvSpPr>
          <p:nvPr>
            <p:ph type="title"/>
          </p:nvPr>
        </p:nvSpPr>
        <p:spPr/>
        <p:txBody>
          <a:bodyPr/>
          <a:lstStyle/>
          <a:p>
            <a:r>
              <a:rPr lang="sv-SE" dirty="0"/>
              <a:t>Dialogfrågor kopplat till åtgärder i handlingsplanen</a:t>
            </a:r>
          </a:p>
        </p:txBody>
      </p:sp>
      <p:sp>
        <p:nvSpPr>
          <p:cNvPr id="3" name="Platshållare för innehåll 2">
            <a:extLst>
              <a:ext uri="{FF2B5EF4-FFF2-40B4-BE49-F238E27FC236}">
                <a16:creationId xmlns:a16="http://schemas.microsoft.com/office/drawing/2014/main" id="{4CD30F00-B3B3-4A96-BDC1-DE6C7108FCF1}"/>
              </a:ext>
            </a:extLst>
          </p:cNvPr>
          <p:cNvSpPr>
            <a:spLocks noGrp="1"/>
          </p:cNvSpPr>
          <p:nvPr>
            <p:ph sz="half" idx="1"/>
          </p:nvPr>
        </p:nvSpPr>
        <p:spPr>
          <a:xfrm>
            <a:off x="359998" y="1532218"/>
            <a:ext cx="8424003" cy="4726539"/>
          </a:xfrm>
        </p:spPr>
        <p:txBody>
          <a:bodyPr vert="horz" lIns="0" tIns="0" rIns="0" bIns="0" rtlCol="0" anchor="t">
            <a:normAutofit/>
          </a:bodyPr>
          <a:lstStyle/>
          <a:p>
            <a:pPr marL="229870" indent="-229870"/>
            <a:r>
              <a:rPr lang="sv-SE" sz="1700" dirty="0"/>
              <a:t>När vi arbetar med enkätresultatet kan det vara till hjälp att använda sig av dialogfrågor. Det är öppna frågor som ska leda fram till en diskussion kring resultatet av en enkätfråga. Exempel på vanliga dialogfrågor är:</a:t>
            </a:r>
            <a:endParaRPr lang="sv-SE" sz="1700" dirty="0">
              <a:cs typeface="Arial"/>
            </a:endParaRPr>
          </a:p>
          <a:p>
            <a:pPr marL="229870" indent="-229870"/>
            <a:r>
              <a:rPr lang="sv-SE" sz="1700" b="1" dirty="0"/>
              <a:t>Vad </a:t>
            </a:r>
            <a:r>
              <a:rPr lang="sv-SE" sz="1700" dirty="0"/>
              <a:t>- Vad ska göras…? - Vad kan vi göra åt…? </a:t>
            </a:r>
            <a:endParaRPr lang="sv-SE" sz="1700" dirty="0">
              <a:cs typeface="Arial"/>
            </a:endParaRPr>
          </a:p>
          <a:p>
            <a:pPr marL="229870" indent="-229870"/>
            <a:r>
              <a:rPr lang="sv-SE" sz="1700" b="1" dirty="0"/>
              <a:t>Hur</a:t>
            </a:r>
            <a:r>
              <a:rPr lang="sv-SE" sz="1700" dirty="0"/>
              <a:t> - Hur kan vi förbättra…? - Hur ser det ut…? </a:t>
            </a:r>
            <a:endParaRPr lang="sv-SE" sz="1700" dirty="0">
              <a:cs typeface="Arial"/>
            </a:endParaRPr>
          </a:p>
          <a:p>
            <a:pPr marL="229870" indent="-229870"/>
            <a:r>
              <a:rPr lang="sv-SE" sz="1700" b="1" dirty="0"/>
              <a:t>Vilka/Vilket - </a:t>
            </a:r>
            <a:r>
              <a:rPr lang="sv-SE" sz="1700" dirty="0"/>
              <a:t>På vilket sätt kan vi förbättra…? - Vilka hinder finns…?</a:t>
            </a:r>
            <a:endParaRPr lang="sv-SE" sz="1700" dirty="0">
              <a:cs typeface="Arial"/>
            </a:endParaRPr>
          </a:p>
          <a:p>
            <a:pPr marL="229870" indent="-229870"/>
            <a:r>
              <a:rPr lang="sv-SE" sz="1700" dirty="0"/>
              <a:t>Exempel på dialogfrågor utifrån enkätfrågor:</a:t>
            </a:r>
            <a:endParaRPr lang="sv-SE" sz="1700" dirty="0">
              <a:cs typeface="Arial"/>
            </a:endParaRPr>
          </a:p>
          <a:p>
            <a:pPr marL="0" indent="0">
              <a:buNone/>
            </a:pPr>
            <a:r>
              <a:rPr lang="sv-SE" sz="1700" b="1" dirty="0"/>
              <a:t>     - I vår grupp/enhet/avdelning tar vi hand om nya medarbetare på ett bra sätt. </a:t>
            </a:r>
            <a:r>
              <a:rPr lang="sv-SE" sz="1700" dirty="0"/>
              <a:t>Hur kan vi förbättra våra rutiner? Vad kan göras?</a:t>
            </a:r>
            <a:endParaRPr lang="sv-SE" sz="1700" dirty="0">
              <a:cs typeface="Arial"/>
            </a:endParaRPr>
          </a:p>
          <a:p>
            <a:pPr marL="0" indent="0">
              <a:buNone/>
            </a:pPr>
            <a:r>
              <a:rPr lang="sv-SE" sz="1700" b="1" dirty="0"/>
              <a:t>     - I vår grupp/enhet/avdelning har vi ett bra samarbete. </a:t>
            </a:r>
            <a:r>
              <a:rPr lang="sv-SE" sz="1700" dirty="0"/>
              <a:t>Vad kan vi göra för att förbättra förutsättningarna? Hur kan </a:t>
            </a:r>
            <a:r>
              <a:rPr lang="sv-SE" sz="1700"/>
              <a:t>detta genomföras</a:t>
            </a:r>
            <a:r>
              <a:rPr lang="sv-SE" sz="1700" dirty="0"/>
              <a:t>?</a:t>
            </a:r>
            <a:endParaRPr lang="sv-SE" sz="1700" dirty="0">
              <a:cs typeface="Arial"/>
            </a:endParaRPr>
          </a:p>
          <a:p>
            <a:pPr marL="0" indent="0">
              <a:buNone/>
            </a:pPr>
            <a:endParaRPr lang="sv-SE" dirty="0"/>
          </a:p>
        </p:txBody>
      </p:sp>
    </p:spTree>
    <p:extLst>
      <p:ext uri="{BB962C8B-B14F-4D97-AF65-F5344CB8AC3E}">
        <p14:creationId xmlns:p14="http://schemas.microsoft.com/office/powerpoint/2010/main" val="2098573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93D7D3-C4A9-4DCA-BFF8-ED3527ECBC63}"/>
              </a:ext>
            </a:extLst>
          </p:cNvPr>
          <p:cNvSpPr>
            <a:spLocks noGrp="1"/>
          </p:cNvSpPr>
          <p:nvPr>
            <p:ph type="title"/>
          </p:nvPr>
        </p:nvSpPr>
        <p:spPr>
          <a:xfrm>
            <a:off x="359999" y="384250"/>
            <a:ext cx="6877709" cy="1147968"/>
          </a:xfrm>
        </p:spPr>
        <p:txBody>
          <a:bodyPr anchor="ctr">
            <a:normAutofit/>
          </a:bodyPr>
          <a:lstStyle/>
          <a:p>
            <a:r>
              <a:rPr lang="sv-SE" dirty="0"/>
              <a:t>Frisk- och riskfaktorer</a:t>
            </a:r>
          </a:p>
        </p:txBody>
      </p:sp>
      <p:sp>
        <p:nvSpPr>
          <p:cNvPr id="3" name="Platshållare för innehåll 2">
            <a:extLst>
              <a:ext uri="{FF2B5EF4-FFF2-40B4-BE49-F238E27FC236}">
                <a16:creationId xmlns:a16="http://schemas.microsoft.com/office/drawing/2014/main" id="{11933431-46D4-4C02-85A7-03695BF0B8D6}"/>
              </a:ext>
            </a:extLst>
          </p:cNvPr>
          <p:cNvSpPr>
            <a:spLocks noGrp="1"/>
          </p:cNvSpPr>
          <p:nvPr>
            <p:ph sz="half" idx="1"/>
          </p:nvPr>
        </p:nvSpPr>
        <p:spPr>
          <a:xfrm>
            <a:off x="360000" y="1736728"/>
            <a:ext cx="3958560" cy="4194629"/>
          </a:xfrm>
        </p:spPr>
        <p:txBody>
          <a:bodyPr vert="horz" lIns="0" tIns="0" rIns="0" bIns="0" rtlCol="0">
            <a:normAutofit/>
          </a:bodyPr>
          <a:lstStyle/>
          <a:p>
            <a:pPr marL="229870" indent="-229870"/>
            <a:r>
              <a:rPr lang="sv-SE" dirty="0"/>
              <a:t>Skriv in era frisk- och riskfaktorer i er handlingsplan i </a:t>
            </a:r>
            <a:r>
              <a:rPr lang="sv-SE" dirty="0" err="1"/>
              <a:t>stratsys</a:t>
            </a:r>
            <a:r>
              <a:rPr lang="sv-SE"/>
              <a:t>. </a:t>
            </a:r>
            <a:endParaRPr lang="sv-SE" dirty="0"/>
          </a:p>
          <a:p>
            <a:pPr marL="0" indent="0">
              <a:buNone/>
            </a:pPr>
            <a:endParaRPr lang="sv-SE" dirty="0"/>
          </a:p>
        </p:txBody>
      </p:sp>
      <p:pic>
        <p:nvPicPr>
          <p:cNvPr id="1028" name="Picture 4" descr="En bild som visar text&#10;&#10;Automatiskt genererad beskrivning">
            <a:extLst>
              <a:ext uri="{FF2B5EF4-FFF2-40B4-BE49-F238E27FC236}">
                <a16:creationId xmlns:a16="http://schemas.microsoft.com/office/drawing/2014/main" id="{8BD8490F-1EE4-4A42-AB78-77908979004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25734" y="2512969"/>
            <a:ext cx="3958273" cy="2642147"/>
          </a:xfrm>
          <a:prstGeom prst="rect">
            <a:avLst/>
          </a:prstGeom>
          <a:solidFill>
            <a:srgbClr val="FFFFFF"/>
          </a:solidFill>
        </p:spPr>
      </p:pic>
    </p:spTree>
    <p:extLst>
      <p:ext uri="{BB962C8B-B14F-4D97-AF65-F5344CB8AC3E}">
        <p14:creationId xmlns:p14="http://schemas.microsoft.com/office/powerpoint/2010/main" val="2024976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C1595915-490D-486D-9F5C-7BBBAD6F7D62}"/>
              </a:ext>
            </a:extLst>
          </p:cNvPr>
          <p:cNvSpPr>
            <a:spLocks noGrp="1"/>
          </p:cNvSpPr>
          <p:nvPr>
            <p:ph type="body" sz="quarter" idx="11"/>
          </p:nvPr>
        </p:nvSpPr>
        <p:spPr/>
        <p:txBody>
          <a:bodyPr/>
          <a:lstStyle/>
          <a:p>
            <a:endParaRPr lang="sv-SE"/>
          </a:p>
        </p:txBody>
      </p:sp>
    </p:spTree>
    <p:extLst>
      <p:ext uri="{BB962C8B-B14F-4D97-AF65-F5344CB8AC3E}">
        <p14:creationId xmlns:p14="http://schemas.microsoft.com/office/powerpoint/2010/main" val="4224588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8D21234A-4D30-4B3B-9063-4CCD1B44C7EB}"/>
              </a:ext>
            </a:extLst>
          </p:cNvPr>
          <p:cNvSpPr>
            <a:spLocks noGrp="1"/>
          </p:cNvSpPr>
          <p:nvPr>
            <p:ph type="title"/>
          </p:nvPr>
        </p:nvSpPr>
        <p:spPr/>
        <p:txBody>
          <a:bodyPr/>
          <a:lstStyle/>
          <a:p>
            <a:r>
              <a:rPr lang="sv-SE" dirty="0"/>
              <a:t>Kort instruktion</a:t>
            </a:r>
          </a:p>
        </p:txBody>
      </p:sp>
      <p:sp>
        <p:nvSpPr>
          <p:cNvPr id="4" name="Platshållare för innehåll 3">
            <a:extLst>
              <a:ext uri="{FF2B5EF4-FFF2-40B4-BE49-F238E27FC236}">
                <a16:creationId xmlns:a16="http://schemas.microsoft.com/office/drawing/2014/main" id="{907DB20C-1D07-400B-BCA8-993A22C0EB7F}"/>
              </a:ext>
            </a:extLst>
          </p:cNvPr>
          <p:cNvSpPr>
            <a:spLocks noGrp="1"/>
          </p:cNvSpPr>
          <p:nvPr>
            <p:ph sz="half" idx="1"/>
          </p:nvPr>
        </p:nvSpPr>
        <p:spPr/>
        <p:txBody>
          <a:bodyPr/>
          <a:lstStyle/>
          <a:p>
            <a:r>
              <a:rPr lang="sv-SE" dirty="0"/>
              <a:t>Mallen innehåller 8 </a:t>
            </a:r>
            <a:r>
              <a:rPr lang="sv-SE" dirty="0" err="1"/>
              <a:t>st</a:t>
            </a:r>
            <a:r>
              <a:rPr lang="sv-SE" dirty="0"/>
              <a:t> layoutmallar med tillhörande layouter i olika dekorfärger</a:t>
            </a:r>
          </a:p>
          <a:p>
            <a:r>
              <a:rPr lang="sv-SE" dirty="0"/>
              <a:t>Vill du byta layout väljer du </a:t>
            </a:r>
            <a:r>
              <a:rPr lang="sv-SE" b="1" dirty="0"/>
              <a:t>LAYOUT</a:t>
            </a:r>
            <a:r>
              <a:rPr lang="sv-SE" dirty="0"/>
              <a:t> i fliken </a:t>
            </a:r>
            <a:r>
              <a:rPr lang="sv-SE" b="1" dirty="0"/>
              <a:t>START</a:t>
            </a:r>
          </a:p>
          <a:p>
            <a:endParaRPr lang="sv-SE" dirty="0"/>
          </a:p>
        </p:txBody>
      </p:sp>
      <p:pic>
        <p:nvPicPr>
          <p:cNvPr id="10" name="Platshållare för innehåll 9">
            <a:extLst>
              <a:ext uri="{FF2B5EF4-FFF2-40B4-BE49-F238E27FC236}">
                <a16:creationId xmlns:a16="http://schemas.microsoft.com/office/drawing/2014/main" id="{D74B41ED-BF6A-4DB9-80E9-00EF69A7178A}"/>
              </a:ext>
            </a:extLst>
          </p:cNvPr>
          <p:cNvPicPr>
            <a:picLocks noGrp="1" noChangeAspect="1"/>
          </p:cNvPicPr>
          <p:nvPr>
            <p:ph sz="half" idx="2"/>
          </p:nvPr>
        </p:nvPicPr>
        <p:blipFill rotWithShape="1">
          <a:blip r:embed="rId2" cstate="screen">
            <a:extLst>
              <a:ext uri="{28A0092B-C50C-407E-A947-70E740481C1C}">
                <a14:useLocalDpi xmlns:a14="http://schemas.microsoft.com/office/drawing/2010/main"/>
              </a:ext>
            </a:extLst>
          </a:blip>
          <a:srcRect/>
          <a:stretch/>
        </p:blipFill>
        <p:spPr>
          <a:xfrm>
            <a:off x="4141702" y="1736728"/>
            <a:ext cx="4641936" cy="2778122"/>
          </a:xfrm>
          <a:prstGeom prst="rect">
            <a:avLst/>
          </a:prstGeom>
        </p:spPr>
      </p:pic>
      <p:sp>
        <p:nvSpPr>
          <p:cNvPr id="6" name="Rektangel: rundade hörn 5">
            <a:extLst>
              <a:ext uri="{FF2B5EF4-FFF2-40B4-BE49-F238E27FC236}">
                <a16:creationId xmlns:a16="http://schemas.microsoft.com/office/drawing/2014/main" id="{549C2BE1-7D79-43FC-8B70-CFD4D79AF396}"/>
              </a:ext>
            </a:extLst>
          </p:cNvPr>
          <p:cNvSpPr/>
          <p:nvPr/>
        </p:nvSpPr>
        <p:spPr>
          <a:xfrm>
            <a:off x="4815917" y="1942643"/>
            <a:ext cx="362139" cy="156377"/>
          </a:xfrm>
          <a:prstGeom prst="roundRect">
            <a:avLst/>
          </a:prstGeom>
          <a:noFill/>
          <a:ln>
            <a:solidFill>
              <a:schemeClr val="accent2"/>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2296ECB7-4A8E-465A-A797-C795CEBE4DEF}"/>
              </a:ext>
            </a:extLst>
          </p:cNvPr>
          <p:cNvSpPr/>
          <p:nvPr/>
        </p:nvSpPr>
        <p:spPr>
          <a:xfrm>
            <a:off x="3503029" y="3247931"/>
            <a:ext cx="99589" cy="181069"/>
          </a:xfrm>
          <a:prstGeom prst="rect">
            <a:avLst/>
          </a:prstGeom>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cxnSp>
        <p:nvCxnSpPr>
          <p:cNvPr id="8" name="Koppling: vinklad 7">
            <a:extLst>
              <a:ext uri="{FF2B5EF4-FFF2-40B4-BE49-F238E27FC236}">
                <a16:creationId xmlns:a16="http://schemas.microsoft.com/office/drawing/2014/main" id="{5EE2ABFA-D653-4C5E-BF21-FE544991EEF0}"/>
              </a:ext>
            </a:extLst>
          </p:cNvPr>
          <p:cNvCxnSpPr>
            <a:stCxn id="7" idx="3"/>
            <a:endCxn id="6" idx="1"/>
          </p:cNvCxnSpPr>
          <p:nvPr/>
        </p:nvCxnSpPr>
        <p:spPr>
          <a:xfrm flipV="1">
            <a:off x="3602618" y="2020832"/>
            <a:ext cx="1213299" cy="1317634"/>
          </a:xfrm>
          <a:prstGeom prst="bentConnector3">
            <a:avLst>
              <a:gd name="adj1" fmla="val 31944"/>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135134"/>
      </p:ext>
    </p:extLst>
  </p:cSld>
  <p:clrMapOvr>
    <a:masterClrMapping/>
  </p:clrMapOvr>
</p:sld>
</file>

<file path=ppt/theme/theme1.xml><?xml version="1.0" encoding="utf-8"?>
<a:theme xmlns:a="http://schemas.openxmlformats.org/drawingml/2006/main" name="Göteborgs Stad – 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31F122D0-9E5F-4ED2-8BE9-2758A3B4EAA7}"/>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0D27010C-709E-4DCA-92EF-E7C06F253202}"/>
    </a:ext>
  </a:extLst>
</a:theme>
</file>

<file path=ppt/theme/theme3.xml><?xml version="1.0" encoding="utf-8"?>
<a:theme xmlns:a="http://schemas.openxmlformats.org/drawingml/2006/main" name="Göteborgs Stad – Röd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82CEE9C0-64C6-4EAA-81FE-27BB8451A921}"/>
    </a:ext>
  </a:extLst>
</a:theme>
</file>

<file path=ppt/theme/theme4.xml><?xml version="1.0" encoding="utf-8"?>
<a:theme xmlns:a="http://schemas.openxmlformats.org/drawingml/2006/main" name="Göteborgs Stad – Turkos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746F36C6-1168-4068-A0E5-BE04496A2D14}"/>
    </a:ext>
  </a:extLst>
</a:theme>
</file>

<file path=ppt/theme/theme5.xml><?xml version="1.0" encoding="utf-8"?>
<a:theme xmlns:a="http://schemas.openxmlformats.org/drawingml/2006/main" name="Göteborgs Stad – Ros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8557DA96-036C-40F1-95FB-BBD5136B58D2}"/>
    </a:ext>
  </a:extLst>
</a:theme>
</file>

<file path=ppt/theme/theme6.xml><?xml version="1.0" encoding="utf-8"?>
<a:theme xmlns:a="http://schemas.openxmlformats.org/drawingml/2006/main" name="Göteborgs Stad – Grön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B6D5193B-E8D7-46F2-90CC-5316CE1A91DE}"/>
    </a:ext>
  </a:extLst>
</a:theme>
</file>

<file path=ppt/theme/theme7.xml><?xml version="1.0" encoding="utf-8"?>
<a:theme xmlns:a="http://schemas.openxmlformats.org/drawingml/2006/main" name="Göteborgs Stad – Lil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07FD7614-093B-4F78-BDE4-B0559CD396EB}"/>
    </a:ext>
  </a:extLst>
</a:theme>
</file>

<file path=ppt/theme/theme8.xml><?xml version="1.0" encoding="utf-8"?>
<a:theme xmlns:a="http://schemas.openxmlformats.org/drawingml/2006/main" name="Göteborgs Stad – Gul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12790558-4D20-48D2-8084-F9087F02BAAF}"/>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327D1FB89B4AB14FA2559FF0B868F47D" ma:contentTypeVersion="2" ma:contentTypeDescription="Skapa ett nytt dokument." ma:contentTypeScope="" ma:versionID="1bc7329d6f6ef79dfb0434cfe4405cf7">
  <xsd:schema xmlns:xsd="http://www.w3.org/2001/XMLSchema" xmlns:xs="http://www.w3.org/2001/XMLSchema" xmlns:p="http://schemas.microsoft.com/office/2006/metadata/properties" xmlns:ns2="b0ce67f5-ab09-467a-970c-06522761ce48" targetNamespace="http://schemas.microsoft.com/office/2006/metadata/properties" ma:root="true" ma:fieldsID="cfcce3049578c4d3425f7185187939ae" ns2:_="">
    <xsd:import namespace="b0ce67f5-ab09-467a-970c-06522761ce4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ce67f5-ab09-467a-970c-06522761ce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0921F5-D674-42CD-A4B2-AD6CAFEAF959}">
  <ds:schemaRefs>
    <ds:schemaRef ds:uri="http://schemas.microsoft.com/sharepoint/v3/contenttype/forms"/>
  </ds:schemaRefs>
</ds:datastoreItem>
</file>

<file path=customXml/itemProps2.xml><?xml version="1.0" encoding="utf-8"?>
<ds:datastoreItem xmlns:ds="http://schemas.openxmlformats.org/officeDocument/2006/customXml" ds:itemID="{57EC5B9C-2FC4-476C-A68D-B6B5528FD67A}">
  <ds:schemaRef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http://schemas.microsoft.com/office/2006/metadata/properties"/>
    <ds:schemaRef ds:uri="b0ce67f5-ab09-467a-970c-06522761ce48"/>
    <ds:schemaRef ds:uri="http://www.w3.org/XML/1998/namespace"/>
    <ds:schemaRef ds:uri="http://purl.org/dc/dcmitype/"/>
  </ds:schemaRefs>
</ds:datastoreItem>
</file>

<file path=customXml/itemProps3.xml><?xml version="1.0" encoding="utf-8"?>
<ds:datastoreItem xmlns:ds="http://schemas.openxmlformats.org/officeDocument/2006/customXml" ds:itemID="{A5FCDFCA-0717-4070-9660-65262931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ce67f5-ab09-467a-970c-06522761ce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665</Words>
  <Application>Microsoft Office PowerPoint</Application>
  <PresentationFormat>Bildspel på skärmen (4:3)</PresentationFormat>
  <Paragraphs>53</Paragraphs>
  <Slides>9</Slides>
  <Notes>6</Notes>
  <HiddenSlides>1</HiddenSlides>
  <MMClips>0</MMClips>
  <ScaleCrop>false</ScaleCrop>
  <HeadingPairs>
    <vt:vector size="6" baseType="variant">
      <vt:variant>
        <vt:lpstr>Använt teckensnitt</vt:lpstr>
      </vt:variant>
      <vt:variant>
        <vt:i4>4</vt:i4>
      </vt:variant>
      <vt:variant>
        <vt:lpstr>Tema</vt:lpstr>
      </vt:variant>
      <vt:variant>
        <vt:i4>8</vt:i4>
      </vt:variant>
      <vt:variant>
        <vt:lpstr>Bildrubriker</vt:lpstr>
      </vt:variant>
      <vt:variant>
        <vt:i4>9</vt:i4>
      </vt:variant>
    </vt:vector>
  </HeadingPairs>
  <TitlesOfParts>
    <vt:vector size="21" baseType="lpstr">
      <vt:lpstr>Arial</vt:lpstr>
      <vt:lpstr>Arial Black</vt:lpstr>
      <vt:lpstr>Calibri</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 Stödmaterial Medarbetarenkäten </vt:lpstr>
      <vt:lpstr>Chefens analys och förberedelser</vt:lpstr>
      <vt:lpstr>Resultat och analys av medarbetarenkät på APT</vt:lpstr>
      <vt:lpstr>Syftet med medarbetarenkäten</vt:lpstr>
      <vt:lpstr>Genomgång av resultat</vt:lpstr>
      <vt:lpstr>Dialogfrågor kopplat till åtgärder i handlingsplanen</vt:lpstr>
      <vt:lpstr>Frisk- och riskfaktorer</vt:lpstr>
      <vt:lpstr>PowerPoint-presentation</vt:lpstr>
      <vt:lpstr>Kort instruktion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4:3</dc:title>
  <dc:creator/>
  <cp:lastModifiedBy/>
  <cp:revision>45</cp:revision>
  <dcterms:created xsi:type="dcterms:W3CDTF">2018-04-04T11:53:13Z</dcterms:created>
  <dcterms:modified xsi:type="dcterms:W3CDTF">2023-12-21T12:45:25Z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0x010100327D1FB89B4AB14FA2559FF0B868F47D</vt:lpwstr>
  </property>
</Properties>
</file>